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60" r:id="rId4"/>
    <p:sldId id="259" r:id="rId5"/>
    <p:sldId id="261" r:id="rId6"/>
    <p:sldId id="262" r:id="rId7"/>
    <p:sldId id="267" r:id="rId8"/>
    <p:sldId id="268" r:id="rId9"/>
    <p:sldId id="269" r:id="rId10"/>
    <p:sldId id="271" r:id="rId11"/>
    <p:sldId id="272" r:id="rId12"/>
    <p:sldId id="263" r:id="rId13"/>
    <p:sldId id="273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E83DB5-62A9-4FAD-B2F9-74C38008FCD4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306C63-5E35-45C4-AEA8-C9674B9BA3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3764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bullet point: Also,</a:t>
            </a:r>
          </a:p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bullet point: Moreover,</a:t>
            </a:r>
          </a:p>
          <a:p>
            <a:r>
              <a:rPr lang="en-GB" dirty="0"/>
              <a:t>4</a:t>
            </a:r>
            <a:r>
              <a:rPr lang="en-GB" baseline="30000" dirty="0"/>
              <a:t>th</a:t>
            </a:r>
            <a:r>
              <a:rPr lang="en-GB" dirty="0"/>
              <a:t> bullet point: Lastly,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455803-6445-4FA5-8277-99BB0B0C4F0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94771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5335B-30A2-FFEA-404A-C862690F9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0F1F8C-DC54-E73D-B0A1-4DDE4629E8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861CA5-AC78-DF3E-5957-3BC93B479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FFB9B5-EB50-3752-3DC6-4CC7448D42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455803-6445-4FA5-8277-99BB0B0C4F0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05674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24418-6D24-BAEE-6A47-7B56F1489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5F43B6-4548-C580-33AE-57F75F90D4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271F96-3EC9-855C-CC84-57D43D6E2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D6C2B-2C66-785C-C1CE-5EB923AD92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1652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24418-6D24-BAEE-6A47-7B56F1489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5F43B6-4548-C580-33AE-57F75F90D4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271F96-3EC9-855C-CC84-57D43D6E2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D6C2B-2C66-785C-C1CE-5EB923AD92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1652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28655-789B-9976-085B-5DFB6531D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3F5A8B-08E2-6D26-933A-F2E859E28E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AB63D9-DA81-11BA-113C-666287A81B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38DF0B-65C2-CE3F-3DD1-BAE449C532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2190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1A941-27A9-2319-9AAF-F69CB96FE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947198-1BC1-9DB5-5558-DB00969152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1CAB6F-2A5B-C575-9149-6167849E08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C9B542-8178-D49A-EF42-6F820291DD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455803-6445-4FA5-8277-99BB0B0C4F0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8064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F7B36-CF28-4551-5BF1-0A8AFD9BD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E24549-FA4C-D11C-BB0A-BABDFE99D8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E4BFF1-BCA5-E2E7-A04D-31FAF451A3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C23D1B-8EC6-E7D1-5CF2-76905EB235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455803-6445-4FA5-8277-99BB0B0C4F0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3397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9CCF9-ED0D-7691-EC74-D6D257AC9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85F45A-1C09-6F6C-B04D-9A36A806FF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BB6D91-B451-AE03-327A-7BDC86422A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29D46B-87D6-47BC-7D5F-BCC420DC43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455803-6445-4FA5-8277-99BB0B0C4F0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8749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ED30E-F3F5-2E22-E64D-22AE1E4A5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C9C96A-73D3-98DC-B235-11242669C3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23B66D-828D-527C-48A1-E19F70D98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95112A-9561-BF86-DAC5-A197BBF11D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075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FFFB28-875D-9D36-AAB1-8682DA46D4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84CA21-9090-D6C2-5E19-D7D2306703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062115-7728-77E5-152B-1C4636D053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D9FA5C-BF06-F6AB-AE5C-AE250FCAD8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4316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6F3CB1-8A1C-F40E-5F9C-A9A1D33F1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4F3498-D369-E9F2-F54C-FE0CCD3FEB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C01CFF-379F-2E19-10F3-746CECC429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A9896-E248-3140-CBCB-C0A00C1FD1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32903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281FA2-F764-975B-50E9-4D02124FC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8BE966-3B15-36FC-A91D-1A30AE2E3F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D4C311-9CC9-35AC-001E-0D85224A49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89140B-5F49-F3AA-1CB5-C1882B3578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9262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6C2F66-A6D3-6AA7-AAFE-A08A48CA6D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31181D-CF3C-41DD-FB33-9D40E57DEB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E47ABA-55E0-4466-50F5-6FCF7C48FC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1DFA3-0590-19D4-9CC3-2D17A60F63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455803-6445-4FA5-8277-99BB0B0C4F0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9695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8A539-1FC0-9D0C-3C56-15CFAB780D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D9D32A-FDA4-A993-C195-BF9DE46A8C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B3E27-45A6-AEB3-7625-4416807A2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3AE58-C14B-3A09-3EEC-9BF221778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3DE07-CC28-8CE1-0432-5EBF3541B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0454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9497-23E7-2D63-934F-14CFB5C6D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D57A06-74BF-A1DC-AA85-FC88D1485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29A9A-B2DF-F263-37A5-CE7CF5E2E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D81CE-3A83-17ED-AA5E-E4FC0E5DF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3545D-2B10-3A39-E42D-227840CD7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7483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9A91B-F0A0-A19B-D9AB-FCCCD0801E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B9FB7D-8AE2-CD24-349E-AE7AC86844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6E8AF-1D8D-809D-6F9A-081C780A7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C409A-64C7-3FF1-2A2D-2D3773293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53B50-33A4-F1A3-9056-0DB08B65A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8448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F75E0-6849-8C72-4850-D4199D61C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76CCF-3AC0-C9C6-96FF-C5F1F8E0E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4AB8C-782F-5FB6-3D0D-08957D894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B1FF6-A762-2B67-0598-F0455C785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42A76-7CA0-CC5F-C55C-EC527E154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2354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9E7CE-876C-C824-0A6D-F6565DFF0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C15CB-1CC2-3737-31B9-979268DE8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1E28C-1F72-7788-5BF7-BA407C420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0AE25-1201-5A74-27F5-8C96750A1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04970-F270-AC0B-BF3E-C10E8CB2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8488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0A69E-A3E4-13D5-3014-51C49C830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E9EBF-2EEB-546A-BF10-7E1776E6D8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203CEE-34D4-E266-4A58-9CB3D4D003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263D0-EBE4-377C-94CB-A6EFBBD02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103026-EBE4-2A5C-C27E-746978411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3E0FF8-11D0-D642-465A-95011EC08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217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80599-0E26-2B86-4FFB-9455BF063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25093-3A67-F652-B5FA-410836E1B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6FB887-9BF0-F263-D546-1468C9D9D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FAC408-EC4C-5FAF-49F2-88A8704AB2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DEB51-8430-45D8-9F5D-0281F5E4C4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792983-B37B-FD84-4A93-091176E11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513B3D-7389-5D48-866C-DBBC0B46C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603E70-EC2B-18BF-7225-F873088A3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6532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5F4EC-F8F7-ACC6-CA54-A65E1254C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C3A946-D225-570F-9E6F-1EEA9F199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13B662-A29A-FD49-2164-ED9C7FDB4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B59719-EE07-77A1-72D5-0431F1177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721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90D5ED-59CA-6FCF-A928-7B0AAF18D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06B9C1-BE9B-3FDD-F207-8F3CD8729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14F6A6-35BE-2341-1266-6176C5077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9507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CF20B-BB51-579E-BCE8-74A3C9AF7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DAD27-8296-9C08-2C33-23461F426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9011A0-8B66-968F-D7A1-7829F226DC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5B5DE1-B318-8DB3-407A-865AB7839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05760A-F547-C7D7-E713-9E0B01793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23B696-9300-D12B-5F96-59D5A5235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565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57A52-600A-C86A-3171-E8F0642E6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B946DD-7FBA-E9ED-E675-98908F6A84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00A833-7594-38E6-A01E-002076DC6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36F5D-74BD-6CFE-C8B0-BCBD2BAD1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2549F-6266-BBD6-1E1D-96C60CAAC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8BEBDC-6849-2E3C-88CC-ACC707759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241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6BFA97-A0FC-52CD-FAA2-FAD2054F8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A86CD3-A8B4-1DC5-B00B-945A90813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60662-EF99-1823-85C5-1002F8385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21904-447C-43D2-9D8C-B7CE168EBA2C}" type="datetimeFigureOut">
              <a:rPr lang="en-GB" smtClean="0"/>
              <a:t>05/03/2025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DF39F-15D1-0B64-C173-755152272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6EB5E-01D3-0923-A3D8-32F16008FE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0092B-84EC-443C-94FA-E28BB8F342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213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9D7EA3BD-3DDB-51AF-5565-CB5EDFE9A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0AB9D8F9-5187-BA4D-37A3-96A04A9440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4613" y="1180309"/>
            <a:ext cx="10322767" cy="2387600"/>
          </a:xfrm>
        </p:spPr>
        <p:txBody>
          <a:bodyPr>
            <a:noAutofit/>
          </a:bodyPr>
          <a:lstStyle/>
          <a:p>
            <a:r>
              <a:rPr lang="en-GB" sz="7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Predicting Football Player Goal Scoring Using AI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081D74-F82D-886F-A089-04197E79D9F3}"/>
              </a:ext>
            </a:extLst>
          </p:cNvPr>
          <p:cNvSpPr txBox="1"/>
          <p:nvPr/>
        </p:nvSpPr>
        <p:spPr>
          <a:xfrm>
            <a:off x="3178755" y="4210710"/>
            <a:ext cx="58344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Sotia Koukou &amp; Victoras Panayiotides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2E48E4-8B45-D6F7-F52B-B29C0E4BFB1A}"/>
              </a:ext>
            </a:extLst>
          </p:cNvPr>
          <p:cNvSpPr txBox="1"/>
          <p:nvPr/>
        </p:nvSpPr>
        <p:spPr>
          <a:xfrm>
            <a:off x="3736696" y="4881851"/>
            <a:ext cx="47185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Professors: 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Pavlos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Protopapas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Ignacio Becker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Mentors: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Anshika Gupta,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Nawang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Thinley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Bhutia</a:t>
            </a:r>
          </a:p>
        </p:txBody>
      </p:sp>
    </p:spTree>
    <p:extLst>
      <p:ext uri="{BB962C8B-B14F-4D97-AF65-F5344CB8AC3E}">
        <p14:creationId xmlns:p14="http://schemas.microsoft.com/office/powerpoint/2010/main" val="587063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88BF3-C6E3-B49C-2F06-1C0B2A21E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725A57F1-94CD-A56E-FFB0-2C02BD23C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410E1E-1A63-CC05-863C-9A55A2B16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Visualize correlation between all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500FD-CE96-E9FC-D648-4703B3373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11298"/>
            <a:ext cx="12192001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US" sz="28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We visualized the correlation between all the data in the </a:t>
            </a:r>
            <a:r>
              <a:rPr lang="en-US" sz="2800" dirty="0" err="1">
                <a:solidFill>
                  <a:schemeClr val="bg1"/>
                </a:solidFill>
                <a:latin typeface="Bahnschrift Light Condensed" panose="020B0502040204020203" pitchFamily="34" charset="0"/>
              </a:rPr>
              <a:t>DataFram</a:t>
            </a:r>
            <a:r>
              <a:rPr lang="en-US" dirty="0" err="1">
                <a:solidFill>
                  <a:schemeClr val="bg1"/>
                </a:solidFill>
                <a:latin typeface="Bahnschrift Light Condensed" panose="020B0502040204020203" pitchFamily="34" charset="0"/>
              </a:rPr>
              <a:t>e</a:t>
            </a:r>
            <a:r>
              <a:rPr lang="en-US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 using correlation matrix</a:t>
            </a:r>
            <a:endParaRPr lang="en-US" sz="2800" dirty="0">
              <a:solidFill>
                <a:schemeClr val="bg1"/>
              </a:solidFill>
              <a:latin typeface="Bahnschrift Light Condensed" panose="020B0502040204020203" pitchFamily="34" charset="0"/>
            </a:endParaRPr>
          </a:p>
          <a:p>
            <a:pPr>
              <a:buSzPct val="105000"/>
              <a:buFont typeface="Wingdings" panose="05000000000000000000" pitchFamily="2" charset="2"/>
              <a:buChar char="§"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11011B-7CDE-C6D2-F2EF-160ED4BDA5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571" y="2322066"/>
            <a:ext cx="10078857" cy="31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008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BFEB15-886A-159C-1133-58DA96119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6889E5FF-76A7-BA81-342B-5B5E318F4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6DF94-D6E2-78B4-89F8-8D89B643E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Visualize correlation between all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B8C0B1E-000A-58CE-9574-3832E816BF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4522" y="1035699"/>
            <a:ext cx="5062956" cy="566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2311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0A208-3A25-B50B-2C8D-8622ABE06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2A0F702F-16C2-25A1-6B22-49592376F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0E23933-8FFA-B777-2B91-3D69A6E3280F}"/>
              </a:ext>
            </a:extLst>
          </p:cNvPr>
          <p:cNvSpPr txBox="1">
            <a:spLocks/>
          </p:cNvSpPr>
          <p:nvPr/>
        </p:nvSpPr>
        <p:spPr>
          <a:xfrm>
            <a:off x="0" y="195943"/>
            <a:ext cx="10515600" cy="1035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How are we going to solve the problem?</a:t>
            </a:r>
          </a:p>
          <a:p>
            <a:endParaRPr lang="en-GB" b="1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91556-BFD0-C5E1-5D58-AB0DADA6735F}"/>
              </a:ext>
            </a:extLst>
          </p:cNvPr>
          <p:cNvSpPr txBox="1"/>
          <p:nvPr/>
        </p:nvSpPr>
        <p:spPr>
          <a:xfrm>
            <a:off x="0" y="1573010"/>
            <a:ext cx="121920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3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We will split our data into Training, Testing and Validation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300" dirty="0">
              <a:solidFill>
                <a:schemeClr val="bg1"/>
              </a:solidFill>
              <a:latin typeface="Bahnschrift Light Condensed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3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We are planning on using the different models we believe suit our data e.g. logistic and polynomial regression.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300" dirty="0">
              <a:solidFill>
                <a:schemeClr val="bg1"/>
              </a:solidFill>
              <a:latin typeface="Bahnschrift Light Condensed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3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We will choose the appropriate model depending on which one is more accurate and precise regarding our dataset using validation methods such as Lasso and Ridge regression</a:t>
            </a:r>
          </a:p>
        </p:txBody>
      </p:sp>
    </p:spTree>
    <p:extLst>
      <p:ext uri="{BB962C8B-B14F-4D97-AF65-F5344CB8AC3E}">
        <p14:creationId xmlns:p14="http://schemas.microsoft.com/office/powerpoint/2010/main" val="3226069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0A208-3A25-B50B-2C8D-8622ABE06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2A0F702F-16C2-25A1-6B22-49592376F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0E23933-8FFA-B777-2B91-3D69A6E328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035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Model Evaluation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70B5006-AD3A-12FF-0883-16DAF206A9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0" y="1253886"/>
                <a:ext cx="12192000" cy="15452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SzPct val="105000"/>
                  <a:buFont typeface="Wingdings" panose="05000000000000000000" pitchFamily="2" charset="2"/>
                  <a:buChar char="§"/>
                </a:pPr>
                <a:r>
                  <a:rPr lang="en-GB" sz="3300" dirty="0">
                    <a:solidFill>
                      <a:schemeClr val="bg1"/>
                    </a:solidFill>
                    <a:latin typeface="Bahnschrift Light Condensed" panose="020B0502040204020203" pitchFamily="34" charset="0"/>
                  </a:rPr>
                  <a:t>Matrices that we will use to evaluate our model include:</a:t>
                </a:r>
              </a:p>
              <a:p>
                <a:pPr lvl="1">
                  <a:buSzPct val="105000"/>
                  <a:buFont typeface="Wingdings" panose="05000000000000000000" pitchFamily="2" charset="2"/>
                  <a:buChar char="§"/>
                </a:pPr>
                <a:r>
                  <a:rPr lang="en-GB" sz="2100" dirty="0">
                    <a:solidFill>
                      <a:schemeClr val="bg1"/>
                    </a:solidFill>
                    <a:latin typeface="Bahnschrift Light Condensed" panose="020B0502040204020203" pitchFamily="34" charset="0"/>
                  </a:rPr>
                  <a:t>Mean Squared Error (MSE)</a:t>
                </a:r>
              </a:p>
              <a:p>
                <a:pPr lvl="1">
                  <a:buSzPct val="105000"/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sz="2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100" dirty="0">
                    <a:solidFill>
                      <a:schemeClr val="bg1"/>
                    </a:solidFill>
                    <a:latin typeface="Bahnschrift Light Condensed" panose="020B0502040204020203" pitchFamily="34" charset="0"/>
                  </a:rPr>
                  <a:t> Score</a:t>
                </a:r>
              </a:p>
              <a:p>
                <a:pPr lvl="1">
                  <a:buSzPct val="105000"/>
                  <a:buFont typeface="Wingdings" panose="05000000000000000000" pitchFamily="2" charset="2"/>
                  <a:buChar char="§"/>
                </a:pPr>
                <a:r>
                  <a:rPr lang="en-GB" sz="2100" dirty="0">
                    <a:solidFill>
                      <a:schemeClr val="bg1"/>
                    </a:solidFill>
                    <a:latin typeface="Bahnschrift Light Condensed" panose="020B0502040204020203" pitchFamily="34" charset="0"/>
                  </a:rPr>
                  <a:t>Binary Cross Entropy </a:t>
                </a:r>
              </a:p>
              <a:p>
                <a:pPr lvl="1">
                  <a:buSzPct val="105000"/>
                  <a:buFont typeface="Wingdings" panose="05000000000000000000" pitchFamily="2" charset="2"/>
                  <a:buChar char="§"/>
                </a:pPr>
                <a:endParaRPr lang="en-GB" sz="2100" dirty="0">
                  <a:solidFill>
                    <a:schemeClr val="bg1"/>
                  </a:solidFill>
                  <a:latin typeface="Bahnschrift Light Condensed" panose="020B0502040204020203" pitchFamily="34" charset="0"/>
                </a:endParaRPr>
              </a:p>
            </p:txBody>
          </p:sp>
        </mc:Choice>
        <mc:Fallback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70B5006-AD3A-12FF-0883-16DAF206A9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253886"/>
                <a:ext cx="12192000" cy="1545298"/>
              </a:xfrm>
              <a:prstGeom prst="rect">
                <a:avLst/>
              </a:prstGeom>
              <a:blipFill>
                <a:blip r:embed="rId4"/>
                <a:stretch>
                  <a:fillRect l="-1250" t="-12253" b="-225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0A846A4A-25DF-DBD0-F506-C2AB256F28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4999" y="2991933"/>
            <a:ext cx="5173431" cy="8741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EDEFC1-F2F9-35C8-B3AC-5935702EDB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9843" y="4058813"/>
            <a:ext cx="3343742" cy="9907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C28375C-2C0B-346E-FA13-439DF4CD61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57424" y="5242300"/>
            <a:ext cx="6477151" cy="124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908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63B89-3A72-2F34-065A-079325F5A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BEBC4C35-F468-C7CF-C597-9C234450CB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9A2C28E-DEF6-DEC4-ACFD-7375D20C091E}"/>
              </a:ext>
            </a:extLst>
          </p:cNvPr>
          <p:cNvSpPr txBox="1">
            <a:spLocks/>
          </p:cNvSpPr>
          <p:nvPr/>
        </p:nvSpPr>
        <p:spPr>
          <a:xfrm>
            <a:off x="838200" y="2322364"/>
            <a:ext cx="10515600" cy="10356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10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Thank you </a:t>
            </a:r>
          </a:p>
          <a:p>
            <a:pPr algn="ctr"/>
            <a:r>
              <a:rPr lang="en-GB" sz="10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for </a:t>
            </a:r>
          </a:p>
          <a:p>
            <a:pPr algn="ctr"/>
            <a:r>
              <a:rPr lang="en-GB" sz="10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your Attention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F44047-CD7E-9246-F85F-73042DFED9A8}"/>
              </a:ext>
            </a:extLst>
          </p:cNvPr>
          <p:cNvSpPr txBox="1">
            <a:spLocks/>
          </p:cNvSpPr>
          <p:nvPr/>
        </p:nvSpPr>
        <p:spPr>
          <a:xfrm>
            <a:off x="0" y="1253886"/>
            <a:ext cx="12192000" cy="8653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5000"/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519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018BDC9C-3E27-73D8-C63E-FFAD4D5C49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5725CA-3A3E-5EB5-F8FE-D947BE1D1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Problem Statement: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CDE5B-32C4-6266-AECB-CD193927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2083102"/>
            <a:ext cx="12192001" cy="4428000"/>
          </a:xfrm>
        </p:spPr>
        <p:txBody>
          <a:bodyPr>
            <a:normAutofit/>
          </a:bodyPr>
          <a:lstStyle/>
          <a:p>
            <a:pPr>
              <a:buSzPct val="105000"/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effectLst/>
              <a:latin typeface="Bahnschrift Light Condensed" panose="020B0502040204020203" pitchFamily="34" charset="0"/>
            </a:endParaRP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chemeClr val="bg1"/>
                </a:solidFill>
                <a:effectLst/>
                <a:latin typeface="Bahnschrift Light Condensed" panose="020B0502040204020203" pitchFamily="34" charset="0"/>
              </a:rPr>
              <a:t>Predicting the number of goals a player is going to score in an upcoming match is a useful insight for the scouting department of the team. </a:t>
            </a:r>
            <a:endParaRPr lang="en-US" b="0" i="0" dirty="0">
              <a:solidFill>
                <a:schemeClr val="bg1"/>
              </a:solidFill>
              <a:effectLst/>
              <a:latin typeface="Bahnschrift Light Condensed" panose="020B0502040204020203" pitchFamily="34" charset="0"/>
            </a:endParaRP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K</a:t>
            </a:r>
            <a:r>
              <a:rPr lang="en-GB" b="0" i="0" dirty="0">
                <a:solidFill>
                  <a:schemeClr val="bg1"/>
                </a:solidFill>
                <a:effectLst/>
                <a:latin typeface="Bahnschrift Light Condensed" panose="020B0502040204020203" pitchFamily="34" charset="0"/>
              </a:rPr>
              <a:t>nowing the goals that will be scored in an upcoming match by a player will help setting up the starting XI and prepare the tactics of the match. </a:t>
            </a:r>
            <a:endParaRPr lang="en-US" b="0" i="0" dirty="0">
              <a:solidFill>
                <a:schemeClr val="bg1"/>
              </a:solidFill>
              <a:effectLst/>
              <a:latin typeface="Bahnschrift Light Condensed" panose="020B0502040204020203" pitchFamily="34" charset="0"/>
            </a:endParaRP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I</a:t>
            </a:r>
            <a:r>
              <a:rPr lang="en-GB" b="0" i="0" dirty="0">
                <a:solidFill>
                  <a:schemeClr val="bg1"/>
                </a:solidFill>
                <a:effectLst/>
                <a:latin typeface="Bahnschrift Light Condensed" panose="020B0502040204020203" pitchFamily="34" charset="0"/>
              </a:rPr>
              <a:t>t can help manage the team's attacking players and help the scouting team make decisions on potential transfers.</a:t>
            </a:r>
            <a:endParaRPr lang="en-US" b="0" i="0" dirty="0">
              <a:solidFill>
                <a:schemeClr val="bg1"/>
              </a:solidFill>
              <a:effectLst/>
              <a:latin typeface="Bahnschrift Light Condensed" panose="020B0502040204020203" pitchFamily="34" charset="0"/>
            </a:endParaRP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I</a:t>
            </a:r>
            <a:r>
              <a:rPr lang="en-GB" b="0" i="0" dirty="0">
                <a:solidFill>
                  <a:schemeClr val="bg1"/>
                </a:solidFill>
                <a:effectLst/>
                <a:latin typeface="Bahnschrift Light Condensed" panose="020B0502040204020203" pitchFamily="34" charset="0"/>
              </a:rPr>
              <a:t>t will assist fans to bet on players scoring in upcoming matches</a:t>
            </a:r>
            <a:endParaRPr lang="en-GB" dirty="0">
              <a:solidFill>
                <a:schemeClr val="bg1"/>
              </a:solidFill>
              <a:effectLst/>
              <a:latin typeface="Bahnschrift Light Condensed" panose="020B0502040204020203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835CBD-C3F4-E755-38F4-2AC5DDBD739E}"/>
              </a:ext>
            </a:extLst>
          </p:cNvPr>
          <p:cNvSpPr txBox="1"/>
          <p:nvPr/>
        </p:nvSpPr>
        <p:spPr>
          <a:xfrm>
            <a:off x="1" y="906614"/>
            <a:ext cx="12192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 Condensed" panose="020B0502040204020203" pitchFamily="34" charset="0"/>
                <a:ea typeface="+mn-ea"/>
                <a:cs typeface="+mn-cs"/>
              </a:rPr>
              <a:t>Predicting the number of goals a player, from the premier league, will score in an upcoming match</a:t>
            </a: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15814E-7F0D-917A-4523-EED8DA7359EC}"/>
              </a:ext>
            </a:extLst>
          </p:cNvPr>
          <p:cNvSpPr txBox="1"/>
          <p:nvPr/>
        </p:nvSpPr>
        <p:spPr>
          <a:xfrm>
            <a:off x="-1" y="1704356"/>
            <a:ext cx="6902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rlin Sans FB Demi" panose="020E0802020502020306" pitchFamily="34" charset="0"/>
                <a:ea typeface="+mn-ea"/>
                <a:cs typeface="+mn-cs"/>
              </a:rPr>
              <a:t>Importance of this prediction:</a:t>
            </a:r>
          </a:p>
        </p:txBody>
      </p:sp>
    </p:spTree>
    <p:extLst>
      <p:ext uri="{BB962C8B-B14F-4D97-AF65-F5344CB8AC3E}">
        <p14:creationId xmlns:p14="http://schemas.microsoft.com/office/powerpoint/2010/main" val="3918487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4AB574-66FA-BF1B-C57B-BA71159E6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166CF3FA-BCE4-869A-0E3C-F60705EA57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4E65B7-9F03-CF34-689B-3764F831B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Import libraries and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CD0A3-648D-AD8F-66B3-3D1AC9CCF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11298"/>
            <a:ext cx="12192001" cy="678760"/>
          </a:xfrm>
        </p:spPr>
        <p:txBody>
          <a:bodyPr>
            <a:normAutofit fontScale="92500" lnSpcReduction="20000"/>
          </a:bodyPr>
          <a:lstStyle/>
          <a:p>
            <a:pPr marL="0" indent="0">
              <a:buSzPct val="105000"/>
              <a:buNone/>
            </a:pPr>
            <a:r>
              <a:rPr lang="en-US" sz="28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We imported the necessary libraries needed for the program, and used panda’s attribute ‘</a:t>
            </a:r>
            <a:r>
              <a:rPr lang="en-US" sz="2800" dirty="0" err="1">
                <a:solidFill>
                  <a:schemeClr val="bg1"/>
                </a:solidFill>
                <a:latin typeface="Bahnschrift Light Condensed" panose="020B0502040204020203" pitchFamily="34" charset="0"/>
              </a:rPr>
              <a:t>read_csv</a:t>
            </a:r>
            <a:r>
              <a:rPr lang="en-US" sz="28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’ to upload the datasets   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E294C9-0FD0-04F3-6540-21D22C4994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2412" y="2206982"/>
            <a:ext cx="8707175" cy="421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485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53E2F-CA78-2BCA-4A8E-DBA714FDF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A02A9A55-5C0E-F765-8D41-33303F94B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34107E-F78F-AA73-1014-A1EFA838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Removing 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28FCE-8B94-F6BA-24E2-B350F6B74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11298"/>
            <a:ext cx="12192001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US" sz="28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We checked for missing values and removed them using  the pandas attributes </a:t>
            </a:r>
            <a:r>
              <a:rPr lang="en-US" sz="2800" dirty="0" err="1">
                <a:solidFill>
                  <a:schemeClr val="bg1"/>
                </a:solidFill>
                <a:latin typeface="Bahnschrift Light Condensed" panose="020B0502040204020203" pitchFamily="34" charset="0"/>
              </a:rPr>
              <a:t>isnull</a:t>
            </a:r>
            <a:r>
              <a:rPr lang="en-US" sz="28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(), and drop()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DF5087-43C8-BD32-19DE-C7DDAB921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6336" y="2192695"/>
            <a:ext cx="8259328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578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6A3C76-0024-1237-4036-00FB31533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F662E106-7E67-DB14-4870-3ADA4BBE7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B6803C-9768-A9D4-C820-57EB3D297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Visualize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E2C68-B8C6-8C78-8C1A-EFD489AD9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056150"/>
            <a:ext cx="12192001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US" sz="28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We visualized the data using histograms of seaborn and matplotlib libraries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9AD6C8-8A50-F68A-3F33-022F356F70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8921" y="1955055"/>
            <a:ext cx="5514156" cy="35108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996D20-88EA-7A33-841B-6EB9D3966C01}"/>
              </a:ext>
            </a:extLst>
          </p:cNvPr>
          <p:cNvSpPr txBox="1"/>
          <p:nvPr/>
        </p:nvSpPr>
        <p:spPr>
          <a:xfrm>
            <a:off x="5860999" y="4798248"/>
            <a:ext cx="47000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8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7B1BBC-E295-4082-4D95-C856CF09D0EA}"/>
              </a:ext>
            </a:extLst>
          </p:cNvPr>
          <p:cNvSpPr txBox="1"/>
          <p:nvPr/>
        </p:nvSpPr>
        <p:spPr>
          <a:xfrm>
            <a:off x="5860999" y="5126871"/>
            <a:ext cx="47000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8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1A48E1-9896-A8FE-A01A-D14AEA477F32}"/>
              </a:ext>
            </a:extLst>
          </p:cNvPr>
          <p:cNvSpPr txBox="1"/>
          <p:nvPr/>
        </p:nvSpPr>
        <p:spPr>
          <a:xfrm>
            <a:off x="5862374" y="5465948"/>
            <a:ext cx="47000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7397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D943E-CCAF-8C06-486A-6022F0EA6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615E3938-9285-644B-4B76-337CB31E9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62BBF-2009-786B-7AC0-8B9CC62B7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Data Visualization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FD8DB-449B-EACB-A1BE-C44CC1E7A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22049"/>
            <a:ext cx="7119257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GB" dirty="0">
                <a:solidFill>
                  <a:schemeClr val="bg1"/>
                </a:solidFill>
              </a:rPr>
              <a:t>We used histograms to visualise our data: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1843EA-0730-97C6-CC11-15AD9C80A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871" y="1615146"/>
            <a:ext cx="4758867" cy="47348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63DBB5-DCB5-F0D0-16DB-D2502973F0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2666" y="1615145"/>
            <a:ext cx="4758868" cy="473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27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6F5CA-861F-B3F4-F8EA-C02164FA9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52DF95E1-347F-E23E-707C-05D09D299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EE4333-C815-E3C3-A2C6-6342907B7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Data Visualization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A9354-B3F6-E4D3-DF46-5FD9FF14E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22049"/>
            <a:ext cx="7119257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GB" dirty="0">
                <a:solidFill>
                  <a:schemeClr val="bg1"/>
                </a:solidFill>
              </a:rPr>
              <a:t>We used histograms to visualise our data: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1C41C8-0205-2594-A031-3316A882A4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482" y="1632628"/>
            <a:ext cx="4970491" cy="49454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AE2957-9D1A-0204-ED8B-663D9682F6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7909" y="1632628"/>
            <a:ext cx="4970492" cy="494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087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A6A05-5DB7-5735-D590-39FA5E736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D5A7B12A-B491-ABCA-1970-2996E9ADC8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3C4F93-A0A0-E85F-CF7D-EB8146770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Data Visualization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A2F2C-F11A-0BAD-59C6-E1E9D6C3A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22049"/>
            <a:ext cx="7119257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GB" dirty="0">
                <a:solidFill>
                  <a:schemeClr val="bg1"/>
                </a:solidFill>
              </a:rPr>
              <a:t>We used histograms to visualise our data: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4E9448-91A8-6DBE-89DB-ECBFBC3CB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950" y="1724817"/>
            <a:ext cx="4906872" cy="48707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179A0A-AA14-7606-2E87-717948985B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9095" y="1724817"/>
            <a:ext cx="4906873" cy="493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969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E5FBA-9B8C-0723-E96C-E8BB2B975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7D1A26B3-A844-DE51-0B1B-1734DA774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E5EB29-EE01-E437-15EA-5AEDA1C7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Data Visualization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CBFDC-3FE6-BB52-CF0E-1623AA45A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22049"/>
            <a:ext cx="7119257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GB" dirty="0">
                <a:solidFill>
                  <a:schemeClr val="bg1"/>
                </a:solidFill>
              </a:rPr>
              <a:t>We used histograms to visualise our data: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7D25E2-C75E-4C3D-EBD8-FFEF0035F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661" y="1700637"/>
            <a:ext cx="4176678" cy="42522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5D3D9D-BBD3-0F6E-2FF3-15BB7BEE21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700637"/>
            <a:ext cx="4176678" cy="421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268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406</Words>
  <Application>Microsoft Office PowerPoint</Application>
  <PresentationFormat>Widescreen</PresentationFormat>
  <Paragraphs>71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Bahnschrift Light Condensed</vt:lpstr>
      <vt:lpstr>Berlin Sans FB Demi</vt:lpstr>
      <vt:lpstr>Calibri</vt:lpstr>
      <vt:lpstr>Calibri Light</vt:lpstr>
      <vt:lpstr>Cambria Math</vt:lpstr>
      <vt:lpstr>Wingdings</vt:lpstr>
      <vt:lpstr>Office Theme</vt:lpstr>
      <vt:lpstr>Predicting Football Player Goal Scoring Using AI</vt:lpstr>
      <vt:lpstr>Problem Statement:</vt:lpstr>
      <vt:lpstr>Import libraries and datasets</vt:lpstr>
      <vt:lpstr>Removing Missing Values</vt:lpstr>
      <vt:lpstr>Visualize data </vt:lpstr>
      <vt:lpstr>Data Visualization </vt:lpstr>
      <vt:lpstr>Data Visualization </vt:lpstr>
      <vt:lpstr>Data Visualization </vt:lpstr>
      <vt:lpstr>Data Visualization </vt:lpstr>
      <vt:lpstr>Visualize correlation between all data</vt:lpstr>
      <vt:lpstr>Visualize correlation between all data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Sotia Koukou</dc:creator>
  <cp:lastModifiedBy>Sotia Koukou</cp:lastModifiedBy>
  <cp:revision>1</cp:revision>
  <dcterms:created xsi:type="dcterms:W3CDTF">2025-03-04T22:08:55Z</dcterms:created>
  <dcterms:modified xsi:type="dcterms:W3CDTF">2025-03-04T23:22:01Z</dcterms:modified>
</cp:coreProperties>
</file>

<file path=docProps/thumbnail.jpeg>
</file>